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59" r:id="rId4"/>
    <p:sldId id="277" r:id="rId5"/>
    <p:sldId id="278" r:id="rId6"/>
    <p:sldId id="260" r:id="rId7"/>
    <p:sldId id="261" r:id="rId8"/>
    <p:sldId id="262" r:id="rId9"/>
    <p:sldId id="268" r:id="rId10"/>
    <p:sldId id="275" r:id="rId11"/>
    <p:sldId id="269" r:id="rId12"/>
    <p:sldId id="265" r:id="rId13"/>
    <p:sldId id="266" r:id="rId14"/>
    <p:sldId id="267" r:id="rId15"/>
    <p:sldId id="274" r:id="rId16"/>
    <p:sldId id="270" r:id="rId17"/>
    <p:sldId id="272" r:id="rId18"/>
    <p:sldId id="273" r:id="rId19"/>
    <p:sldId id="271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70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-198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B5085C-B174-2F48-A39D-95B0DD3792F7}" type="datetimeFigureOut">
              <a:rPr lang="en-US" smtClean="0"/>
              <a:t>14-Mar-19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203025-D211-6640-931C-5D87FE863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599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EEBE47-B07E-4AC7-BC61-59341FC28D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BD7DB35-2649-44AA-B878-85A2F2B381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4868CA3-4F63-45BC-A13B-C0D93E26D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14-Mar-19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BBEA929-17B7-47AC-A8FA-E03306C92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8D24F42-2F25-41E3-AFD7-3B9089764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98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615F91-D8C8-4B9A-AD97-82F7D9C7F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F80C74E-086F-43A5-B21B-A2FF230DEB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08FB789-B26B-4403-A971-B71BB075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14-Mar-19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CA8C3B0-7C83-4777-983D-34847B7CD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E76FD8F-E1A1-4238-9501-A852F5F90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532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938AA0F8-E4E2-4B50-8F66-94CEFC8265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0C07078-D6B5-4CC3-947E-DEB65F738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0E86CE7-35EE-4A82-84EA-AC6309C9A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14-Mar-19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E5D225B-400F-45FD-AA6B-9321BD66A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4914AE7-CEF1-44A3-85AA-77A42DCCF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954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DBFD3CB-E952-4D92-A4C5-36A5E0843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79DBF66-E8FA-4126-879D-82A35E37F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011C15D-9DD3-4885-846B-8C094DBDF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14-Mar-19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001FFFA-A197-4B4C-9DAD-C5F15AD90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7C135DA-1E11-49DD-8998-FEFF00BD3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210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1F9F40-FA2A-4CAE-BF33-D192D711C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D79DB19-3439-454B-B99A-2E72508DC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BF6AEBF-959A-4ADA-8B49-2C1719258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14-Mar-19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CD10E11-3E62-49F3-ADDB-0AF118BFB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A6D37C7-3E24-449C-827C-5676BFD3A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71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755F50-A8E0-4604-B9F1-DABBA97A2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A1A6EAA-BD5B-413D-B0B5-C814B8B573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CFAD673-07F5-4024-9509-BBCF3C0132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B079BF3-9703-4885-A8BA-2A5E23F99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14-Mar-19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C6010F7-E821-48D7-8E06-78ED54281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5B6A764-FCF1-4099-9B77-99A2473F3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219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FE51BB-13DD-4EE1-B0AD-11CF13237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A32F056-5871-4D64-A712-C47368ECC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A94CC3C-ACED-4DD1-8598-4DD214CFA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806F6F2D-8359-45DF-A187-3EF3DF077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B91E57F-CF7A-410F-8A59-4FD8DFAD3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83C70E44-D514-4711-AC0F-2F84F874C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14-Mar-19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23F4B282-E17B-4399-9C9D-E2410C50C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7E8E0D2C-FA0A-42F5-A308-F044181AC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049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B7927E-1876-427B-8807-6C25C1165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92DAB0F-9048-476D-86EF-0D9C494D8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14-Mar-19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4A20D73-450D-48BB-A315-DBD61B1BA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436AC1B-49C3-4ED6-A0A4-BC65CED90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23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71543BF-56BC-4106-BBD1-374AAF448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14-Mar-19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603EFBA-364A-493A-ABC6-B2531006B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902AD9E-289F-49ED-99CF-1CE8FFABC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689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6B065B-5D21-4237-ABDA-18CF87740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827D54E-9409-4910-8F0B-F345D056E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583AE91-7BB3-468D-B539-42B9501124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2095ECA-38C7-4183-A38D-2A4394E5B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14-Mar-19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F1B11BF-2269-4CE6-B8B6-E2A731CD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1CA2289-E4CA-4437-9DA8-5697BDA50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317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4AE832-32E0-49DB-BF34-D64CD399D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E8808AE-28A8-44BD-9FCB-DEEFCB8941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E304ED1-F6B7-41D5-ABE2-AE0A8C32DA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4BDE1BE-A5E9-40CF-A80B-0F35A963B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14-Mar-19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1C2AFCC-90C1-4E00-9045-35C7CD385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C752759-1B5E-4128-BBCA-9D63C2B2C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2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8D08F69A-7958-4B00-A93F-12F9CE0BE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D31508D-EFCD-4CD6-817B-537FEDABE9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64D893-7890-498B-A8C3-AFB9086958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71773-ABC8-456C-83DB-D2F94B7FD69A}" type="datetimeFigureOut">
              <a:rPr lang="en-US" smtClean="0"/>
              <a:t>14-Mar-19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42440C8-834A-476E-AA24-17D374336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668B058-D0B3-467C-BCE7-E98E26527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450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1DIGnRgUhe4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BEF534-1024-4DFC-B4FA-1C5BE3B792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Rayleigh-</a:t>
            </a:r>
            <a:r>
              <a:rPr lang="en-US" dirty="0" err="1"/>
              <a:t>Bénard</a:t>
            </a:r>
            <a:r>
              <a:rPr lang="en-US" dirty="0"/>
              <a:t> Convection:</a:t>
            </a:r>
            <a:br>
              <a:rPr lang="en-US" dirty="0"/>
            </a:br>
            <a:r>
              <a:rPr lang="en-US" dirty="0" err="1"/>
              <a:t>Drekar</a:t>
            </a:r>
            <a:r>
              <a:rPr lang="en-US" dirty="0"/>
              <a:t> Simulation on Odyssey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B99C092-D15E-427E-8BF2-0930E8C9AA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Harvard IACS AC </a:t>
            </a:r>
            <a:r>
              <a:rPr lang="en-US" b="1" dirty="0" smtClean="0"/>
              <a:t>290R</a:t>
            </a:r>
          </a:p>
          <a:p>
            <a:r>
              <a:rPr lang="en-US" i="1" dirty="0" smtClean="0"/>
              <a:t>Michael S. Emmanuel</a:t>
            </a:r>
          </a:p>
          <a:p>
            <a:r>
              <a:rPr lang="en-US" i="1" dirty="0" smtClean="0"/>
              <a:t>Jonathan </a:t>
            </a:r>
            <a:r>
              <a:rPr lang="en-US" i="1" dirty="0" err="1" smtClean="0"/>
              <a:t>Guillotte-Blouin</a:t>
            </a:r>
            <a:endParaRPr lang="en-US" i="1" dirty="0" smtClean="0"/>
          </a:p>
          <a:p>
            <a:r>
              <a:rPr lang="en-US" i="1" dirty="0" smtClean="0"/>
              <a:t>Yue Sun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125358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E3D7D6-2C40-4460-B485-873C602D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Output: Temperature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A4E8952-258D-4278-A4A1-7147DF736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" y="1389016"/>
            <a:ext cx="13558155" cy="542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95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E3D7D6-2C40-4460-B485-873C602D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Output: Pressure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A4E8952-258D-4278-A4A1-7147DF736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" y="1389016"/>
            <a:ext cx="13558157" cy="542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08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E3D7D6-2C40-4460-B485-873C602D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Output: Velocity in x Direction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A4E8952-258D-4278-A4A1-7147DF736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" y="1389016"/>
            <a:ext cx="13558157" cy="54232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" y="1389015"/>
            <a:ext cx="13558157" cy="542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111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E3D7D6-2C40-4460-B485-873C602D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Output: Velocity in y Direction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A4E8952-258D-4278-A4A1-7147DF736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" y="1389016"/>
            <a:ext cx="13558157" cy="54232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" y="1360439"/>
            <a:ext cx="13558157" cy="542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134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E3D7D6-2C40-4460-B485-873C602D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Output: Velocity </a:t>
            </a:r>
            <a:r>
              <a:rPr lang="en-US" dirty="0" smtClean="0"/>
              <a:t>&amp; </a:t>
            </a:r>
            <a:r>
              <a:rPr lang="en-US" dirty="0"/>
              <a:t>Streamlines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A4E8952-258D-4278-A4A1-7147DF736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" y="1389016"/>
            <a:ext cx="13558154" cy="542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41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E3D7D6-2C40-4460-B485-873C602D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Output: Streamlines &amp; Temperature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A4E8952-258D-4278-A4A1-7147DF736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0861" y="1389016"/>
            <a:ext cx="14186996" cy="542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469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Output: </a:t>
            </a:r>
            <a:r>
              <a:rPr lang="en-US" dirty="0" smtClean="0"/>
              <a:t>Schlieren Flow Visualization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890" y="1775114"/>
            <a:ext cx="7902220" cy="45525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69912" y="1431449"/>
            <a:ext cx="4544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Schlieren </a:t>
            </a:r>
            <a:r>
              <a:rPr lang="en-US" sz="2000" dirty="0"/>
              <a:t>Image at Frame 190</a:t>
            </a:r>
          </a:p>
        </p:txBody>
      </p:sp>
    </p:spTree>
    <p:extLst>
      <p:ext uri="{BB962C8B-B14F-4D97-AF65-F5344CB8AC3E}">
        <p14:creationId xmlns:p14="http://schemas.microsoft.com/office/powerpoint/2010/main" val="266116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Output: </a:t>
            </a:r>
            <a:r>
              <a:rPr lang="en-US" dirty="0" smtClean="0"/>
              <a:t>Schlieren Flow Visualization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264" y="1690688"/>
            <a:ext cx="3682231" cy="21213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71053" y="1446265"/>
            <a:ext cx="2073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Schlieren </a:t>
            </a:r>
            <a:r>
              <a:rPr lang="en-US" sz="1200" dirty="0"/>
              <a:t>Image at Frame 044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881" y="1705749"/>
            <a:ext cx="3682232" cy="21213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93032" y="1446265"/>
            <a:ext cx="2073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Schlieren </a:t>
            </a:r>
            <a:r>
              <a:rPr lang="en-US" sz="1200" dirty="0"/>
              <a:t>Image at Frame 062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264" y="4165461"/>
            <a:ext cx="3682231" cy="21213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71053" y="3908622"/>
            <a:ext cx="2073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Schlieren </a:t>
            </a:r>
            <a:r>
              <a:rPr lang="en-US" sz="1200" dirty="0"/>
              <a:t>Image at Frame 102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881" y="4185621"/>
            <a:ext cx="3682232" cy="212137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93032" y="3928782"/>
            <a:ext cx="2073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Schlieren </a:t>
            </a:r>
            <a:r>
              <a:rPr lang="en-US" sz="1200" dirty="0"/>
              <a:t>Image at Frame 206</a:t>
            </a:r>
          </a:p>
        </p:txBody>
      </p:sp>
    </p:spTree>
    <p:extLst>
      <p:ext uri="{BB962C8B-B14F-4D97-AF65-F5344CB8AC3E}">
        <p14:creationId xmlns:p14="http://schemas.microsoft.com/office/powerpoint/2010/main" val="1441115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Schlieren </a:t>
            </a:r>
            <a:r>
              <a:rPr lang="en-US" dirty="0"/>
              <a:t>and Color Palette?</a:t>
            </a:r>
          </a:p>
        </p:txBody>
      </p:sp>
      <p:pic>
        <p:nvPicPr>
          <p:cNvPr id="3" name="Picture 2" descr="creensh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12" y="1589090"/>
            <a:ext cx="2796822" cy="279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reensh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322" y="1589090"/>
            <a:ext cx="2799644" cy="279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reensh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254" y="1589090"/>
            <a:ext cx="2799646" cy="279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86489" y="4385912"/>
            <a:ext cx="250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Starry Night</a:t>
            </a:r>
            <a:r>
              <a:rPr lang="en-US" sz="1400" dirty="0"/>
              <a:t>, Vincent Van Gogh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67557" y="4381814"/>
            <a:ext cx="250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The Great Wave</a:t>
            </a:r>
            <a:r>
              <a:rPr lang="en-US" sz="1400" dirty="0"/>
              <a:t>, Hokusai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04010" y="4379382"/>
            <a:ext cx="250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The Scream</a:t>
            </a:r>
            <a:r>
              <a:rPr lang="en-US" sz="1400" dirty="0"/>
              <a:t>, </a:t>
            </a:r>
            <a:r>
              <a:rPr lang="en-US" sz="1400" dirty="0" err="1"/>
              <a:t>Edvard</a:t>
            </a:r>
            <a:r>
              <a:rPr lang="en-US" sz="1400" dirty="0"/>
              <a:t> Munch</a:t>
            </a:r>
          </a:p>
        </p:txBody>
      </p:sp>
    </p:spTree>
    <p:extLst>
      <p:ext uri="{BB962C8B-B14F-4D97-AF65-F5344CB8AC3E}">
        <p14:creationId xmlns:p14="http://schemas.microsoft.com/office/powerpoint/2010/main" val="170737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reensh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12" y="1589090"/>
            <a:ext cx="2796822" cy="279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reensh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322" y="1589090"/>
            <a:ext cx="2799644" cy="279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creensh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254" y="1589090"/>
            <a:ext cx="2799646" cy="279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786489" y="4385912"/>
            <a:ext cx="250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Starry Night</a:t>
            </a:r>
            <a:r>
              <a:rPr lang="en-US" sz="1400" dirty="0"/>
              <a:t>, Vincent Van Gogh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67557" y="4381814"/>
            <a:ext cx="250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The Great Wave</a:t>
            </a:r>
            <a:r>
              <a:rPr lang="en-US" sz="1400" dirty="0"/>
              <a:t>, Hokusai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104010" y="4379382"/>
            <a:ext cx="250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The Scream</a:t>
            </a:r>
            <a:r>
              <a:rPr lang="en-US" sz="1400" dirty="0"/>
              <a:t>, </a:t>
            </a:r>
            <a:r>
              <a:rPr lang="en-US" sz="1400" dirty="0" err="1"/>
              <a:t>Edvard</a:t>
            </a:r>
            <a:r>
              <a:rPr lang="en-US" sz="1400" dirty="0"/>
              <a:t> Munch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Schlieren </a:t>
            </a:r>
            <a:r>
              <a:rPr lang="en-US" dirty="0"/>
              <a:t>and Color Palette!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212" y="4693689"/>
            <a:ext cx="2796822" cy="16112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323" y="4687159"/>
            <a:ext cx="2799644" cy="16178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254" y="4693689"/>
            <a:ext cx="2799646" cy="161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230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45F727-9A1E-4737-B8EE-24F519AE7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&amp;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265C0DC-F462-46A9-B5E6-C9E581B70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Rayleigh-</a:t>
            </a:r>
            <a:r>
              <a:rPr lang="en-US" dirty="0" err="1"/>
              <a:t>Bénard</a:t>
            </a:r>
            <a:r>
              <a:rPr lang="en-US" dirty="0"/>
              <a:t> Convection (RBC) arises when a fluid has a temperature gradient in a gravitational field</a:t>
            </a:r>
          </a:p>
          <a:p>
            <a:pPr lvl="1"/>
            <a:r>
              <a:rPr lang="en-US" dirty="0"/>
              <a:t>It is an important physical phenomenon arising in stellar evolution, plate tectonics, and weather systems</a:t>
            </a:r>
          </a:p>
          <a:p>
            <a:r>
              <a:rPr lang="en-US" dirty="0"/>
              <a:t>We ran a numerical simulation of RBC based on the </a:t>
            </a:r>
            <a:r>
              <a:rPr lang="en-US" dirty="0" err="1"/>
              <a:t>Boussinesq</a:t>
            </a:r>
            <a:r>
              <a:rPr lang="en-US" dirty="0"/>
              <a:t> </a:t>
            </a:r>
            <a:r>
              <a:rPr lang="en-US" dirty="0" smtClean="0"/>
              <a:t>approximation</a:t>
            </a:r>
          </a:p>
          <a:p>
            <a:r>
              <a:rPr lang="en-US" dirty="0" smtClean="0"/>
              <a:t>The </a:t>
            </a:r>
            <a:r>
              <a:rPr lang="en-US" dirty="0"/>
              <a:t>simulation was run on </a:t>
            </a:r>
            <a:r>
              <a:rPr lang="en-US" dirty="0" smtClean="0"/>
              <a:t>Odyssey </a:t>
            </a:r>
            <a:r>
              <a:rPr lang="en-US" dirty="0" smtClean="0"/>
              <a:t>using </a:t>
            </a:r>
            <a:r>
              <a:rPr lang="en-US" dirty="0"/>
              <a:t>the </a:t>
            </a:r>
            <a:r>
              <a:rPr lang="en-US" dirty="0" err="1"/>
              <a:t>Drekar</a:t>
            </a:r>
            <a:r>
              <a:rPr lang="en-US" dirty="0"/>
              <a:t> code developed at Sandia National Lab</a:t>
            </a:r>
          </a:p>
        </p:txBody>
      </p:sp>
    </p:spTree>
    <p:extLst>
      <p:ext uri="{BB962C8B-B14F-4D97-AF65-F5344CB8AC3E}">
        <p14:creationId xmlns:p14="http://schemas.microsoft.com/office/powerpoint/2010/main" val="37203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E95250-490C-45F6-A735-AC59341EA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136DDDB-B5CF-4AF5-BFF8-263A55F3F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 course, we made a movie...</a:t>
            </a:r>
          </a:p>
          <a:p>
            <a:r>
              <a:rPr lang="en-US" dirty="0">
                <a:hlinkClick r:id="rId2"/>
              </a:rPr>
              <a:t>https://youtu.be/1DIGnRgUhe4</a:t>
            </a:r>
            <a:endParaRPr lang="en-US" dirty="0"/>
          </a:p>
          <a:p>
            <a:r>
              <a:rPr lang="en-US" dirty="0"/>
              <a:t>If you are a music aficionado, please try to identify the soundtrack!</a:t>
            </a:r>
          </a:p>
          <a:p>
            <a:r>
              <a:rPr lang="en-US" dirty="0"/>
              <a:t>Major respect to anyone who know the opus number, double bonus if you can guess the pianist.</a:t>
            </a:r>
          </a:p>
        </p:txBody>
      </p:sp>
    </p:spTree>
    <p:extLst>
      <p:ext uri="{BB962C8B-B14F-4D97-AF65-F5344CB8AC3E}">
        <p14:creationId xmlns:p14="http://schemas.microsoft.com/office/powerpoint/2010/main" val="1815515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AB3BA1-B9D0-426D-A466-7F62C0343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 of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5800812-DF70-45AB-9541-2D2C47997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Drekar</a:t>
            </a:r>
            <a:r>
              <a:rPr lang="en-US" dirty="0"/>
              <a:t> is a large scale computational fluid dynamics (CFD) code developed at Sandia National Lab</a:t>
            </a:r>
          </a:p>
          <a:p>
            <a:r>
              <a:rPr lang="en-US" dirty="0" err="1"/>
              <a:t>Drekar</a:t>
            </a:r>
            <a:r>
              <a:rPr lang="en-US" dirty="0"/>
              <a:t> solves fluid PDEs using the Finite Element Method (FEM)</a:t>
            </a:r>
          </a:p>
          <a:p>
            <a:r>
              <a:rPr lang="en-US" dirty="0"/>
              <a:t>Core functionality is a massively parallel FEM implementation that runs on </a:t>
            </a:r>
            <a:r>
              <a:rPr lang="en-US" dirty="0" smtClean="0"/>
              <a:t>MPI, as well as </a:t>
            </a:r>
            <a:r>
              <a:rPr lang="en-US" dirty="0"/>
              <a:t>OpenMP and CUDA</a:t>
            </a:r>
          </a:p>
          <a:p>
            <a:r>
              <a:rPr lang="en-US" dirty="0" err="1"/>
              <a:t>Drekar</a:t>
            </a:r>
            <a:r>
              <a:rPr lang="en-US" dirty="0"/>
              <a:t> is part of the </a:t>
            </a:r>
            <a:r>
              <a:rPr lang="en-US" dirty="0" err="1"/>
              <a:t>Trilinos</a:t>
            </a:r>
            <a:r>
              <a:rPr lang="en-US" dirty="0"/>
              <a:t> suite of packages, which provides functionality including linear algebra, nonlinear solvers, automatic differentiation, and time integration</a:t>
            </a:r>
          </a:p>
        </p:txBody>
      </p:sp>
    </p:spTree>
    <p:extLst>
      <p:ext uri="{BB962C8B-B14F-4D97-AF65-F5344CB8AC3E}">
        <p14:creationId xmlns:p14="http://schemas.microsoft.com/office/powerpoint/2010/main" val="2840713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Behind The Simulation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Initially, </a:t>
            </a:r>
            <a:r>
              <a:rPr lang="en-US" b="1" dirty="0" err="1" smtClean="0"/>
              <a:t>ParaView</a:t>
            </a:r>
            <a:r>
              <a:rPr lang="en-US" dirty="0" smtClean="0"/>
              <a:t> locally to prototype</a:t>
            </a:r>
          </a:p>
          <a:p>
            <a:r>
              <a:rPr lang="en-US" b="1" dirty="0" smtClean="0"/>
              <a:t>Batch </a:t>
            </a:r>
            <a:r>
              <a:rPr lang="en-US" dirty="0" smtClean="0"/>
              <a:t>job</a:t>
            </a:r>
          </a:p>
          <a:p>
            <a:pPr lvl="1"/>
            <a:r>
              <a:rPr lang="en-US" b="1" dirty="0" smtClean="0"/>
              <a:t>SLURM </a:t>
            </a:r>
            <a:r>
              <a:rPr lang="en-US" dirty="0" smtClean="0"/>
              <a:t>for job management</a:t>
            </a:r>
          </a:p>
          <a:p>
            <a:r>
              <a:rPr lang="en-US" b="1" dirty="0" smtClean="0"/>
              <a:t>XML </a:t>
            </a:r>
            <a:r>
              <a:rPr lang="en-US" dirty="0" smtClean="0"/>
              <a:t>description file</a:t>
            </a:r>
          </a:p>
          <a:p>
            <a:pPr lvl="1"/>
            <a:r>
              <a:rPr lang="en-US" dirty="0" smtClean="0"/>
              <a:t>Could have used </a:t>
            </a:r>
            <a:r>
              <a:rPr lang="en-US" b="1" dirty="0" smtClean="0"/>
              <a:t>YAML</a:t>
            </a:r>
          </a:p>
          <a:p>
            <a:r>
              <a:rPr lang="en-US" b="1" dirty="0" err="1"/>
              <a:t>Pamgen</a:t>
            </a:r>
            <a:r>
              <a:rPr lang="en-US" b="1" dirty="0"/>
              <a:t> </a:t>
            </a:r>
            <a:r>
              <a:rPr lang="en-US" dirty="0"/>
              <a:t>to define the finite element grid</a:t>
            </a:r>
            <a:endParaRPr lang="en-US" b="1" dirty="0"/>
          </a:p>
          <a:p>
            <a:pPr lvl="1"/>
            <a:r>
              <a:rPr lang="en-US" dirty="0" smtClean="0"/>
              <a:t>Alternatives for mesh definition exist</a:t>
            </a:r>
            <a:endParaRPr lang="en-US" dirty="0"/>
          </a:p>
          <a:p>
            <a:r>
              <a:rPr lang="en-US" b="1" dirty="0" smtClean="0"/>
              <a:t>Exodus</a:t>
            </a:r>
            <a:r>
              <a:rPr lang="en-US" dirty="0" smtClean="0"/>
              <a:t> for storing and accessing finite element analysis</a:t>
            </a:r>
          </a:p>
          <a:p>
            <a:pPr lvl="1"/>
            <a:r>
              <a:rPr lang="en-US" b="1" dirty="0" err="1" smtClean="0"/>
              <a:t>epu</a:t>
            </a:r>
            <a:r>
              <a:rPr lang="en-US" b="1" dirty="0" smtClean="0"/>
              <a:t> </a:t>
            </a:r>
            <a:r>
              <a:rPr lang="en-US" dirty="0" smtClean="0"/>
              <a:t>to merge it all</a:t>
            </a:r>
          </a:p>
        </p:txBody>
      </p:sp>
    </p:spTree>
    <p:extLst>
      <p:ext uri="{BB962C8B-B14F-4D97-AF65-F5344CB8AC3E}">
        <p14:creationId xmlns:p14="http://schemas.microsoft.com/office/powerpoint/2010/main" val="1393910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Refactoring</a:t>
            </a:r>
            <a:endParaRPr lang="en-CA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951" y="1825625"/>
            <a:ext cx="10474097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670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02ADDA-FC39-472E-B728-F2369664C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Numerical Methods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90793C1-4125-4E08-BF9F-221488FE5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Finite Element Method (FEM) solves PDEs by discretizing them in space on a </a:t>
            </a:r>
            <a:r>
              <a:rPr lang="en-US" i="1" dirty="0"/>
              <a:t>mesh</a:t>
            </a:r>
            <a:r>
              <a:rPr lang="en-US" dirty="0"/>
              <a:t>.</a:t>
            </a:r>
          </a:p>
          <a:p>
            <a:r>
              <a:rPr lang="en-US" dirty="0"/>
              <a:t>The functions to be solved for (here pressure, temperature, and velocity) are represented by choosing a finite dimensional basis</a:t>
            </a:r>
          </a:p>
          <a:p>
            <a:r>
              <a:rPr lang="en-US" dirty="0"/>
              <a:t>This simulation used piecewise polynomials of order 1, i.e. rectilinear planar functions (analog to piecewise linear in 2D)</a:t>
            </a:r>
          </a:p>
          <a:p>
            <a:r>
              <a:rPr lang="en-US" dirty="0"/>
              <a:t>The time stepper discretizes in time; each time step leads to a set of linear equations to be solved and then a nonlinear solution</a:t>
            </a:r>
          </a:p>
        </p:txBody>
      </p:sp>
    </p:spTree>
    <p:extLst>
      <p:ext uri="{BB962C8B-B14F-4D97-AF65-F5344CB8AC3E}">
        <p14:creationId xmlns:p14="http://schemas.microsoft.com/office/powerpoint/2010/main" val="3964274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53A6B3-BC38-4F42-8A7A-582A25DC4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of the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90D09B-7C6A-4292-80A1-E8035FF3B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67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Dimensions: Length L=2.0, Height =1.0, </a:t>
            </a:r>
            <a:r>
              <a:rPr lang="el-GR" dirty="0"/>
              <a:t>Γ</a:t>
            </a:r>
            <a:r>
              <a:rPr lang="en-US" dirty="0"/>
              <a:t> = 2; </a:t>
            </a:r>
            <a:r>
              <a:rPr lang="en-US" dirty="0" err="1"/>
              <a:t>N</a:t>
            </a:r>
            <a:r>
              <a:rPr lang="en-US" baseline="-25000" dirty="0" err="1"/>
              <a:t>x</a:t>
            </a:r>
            <a:r>
              <a:rPr lang="en-US" dirty="0"/>
              <a:t> = 2048, N</a:t>
            </a:r>
            <a:r>
              <a:rPr lang="en-US" baseline="-25000" dirty="0"/>
              <a:t>y</a:t>
            </a:r>
            <a:r>
              <a:rPr lang="en-US" dirty="0"/>
              <a:t> = 1024</a:t>
            </a:r>
          </a:p>
          <a:p>
            <a:r>
              <a:rPr lang="en-US" dirty="0"/>
              <a:t>Density </a:t>
            </a:r>
            <a:r>
              <a:rPr lang="el-GR" dirty="0"/>
              <a:t>ρ</a:t>
            </a:r>
            <a:r>
              <a:rPr lang="en-US" baseline="-25000" dirty="0"/>
              <a:t>0</a:t>
            </a:r>
            <a:r>
              <a:rPr lang="en-US" dirty="0"/>
              <a:t> = 1.0</a:t>
            </a:r>
          </a:p>
          <a:p>
            <a:r>
              <a:rPr lang="en-US" dirty="0"/>
              <a:t>Viscosity </a:t>
            </a:r>
            <a:r>
              <a:rPr lang="el-GR" dirty="0"/>
              <a:t>ν</a:t>
            </a:r>
            <a:r>
              <a:rPr lang="en-US" dirty="0"/>
              <a:t> = 0.01</a:t>
            </a:r>
          </a:p>
          <a:p>
            <a:r>
              <a:rPr lang="en-US" dirty="0"/>
              <a:t>Volume Expansion Coefficient α</a:t>
            </a:r>
            <a:r>
              <a:rPr lang="en-US" baseline="-25000" dirty="0"/>
              <a:t>V</a:t>
            </a:r>
            <a:r>
              <a:rPr lang="en-US" dirty="0"/>
              <a:t> = 10</a:t>
            </a:r>
            <a:r>
              <a:rPr lang="en-US" baseline="30000" dirty="0"/>
              <a:t>6 </a:t>
            </a:r>
            <a:endParaRPr lang="en-US" dirty="0"/>
          </a:p>
          <a:p>
            <a:r>
              <a:rPr lang="en-US" dirty="0"/>
              <a:t>Gravity g = 1.0</a:t>
            </a:r>
          </a:p>
          <a:p>
            <a:r>
              <a:rPr lang="en-US" dirty="0"/>
              <a:t>Heat Capacity C</a:t>
            </a:r>
            <a:r>
              <a:rPr lang="en-US" baseline="-25000" dirty="0"/>
              <a:t>p</a:t>
            </a:r>
            <a:r>
              <a:rPr lang="en-US" dirty="0"/>
              <a:t> = 1.0</a:t>
            </a:r>
          </a:p>
          <a:p>
            <a:r>
              <a:rPr lang="en-US" dirty="0"/>
              <a:t>Thermal Conductivity k = 0.01</a:t>
            </a:r>
          </a:p>
          <a:p>
            <a:r>
              <a:rPr lang="en-US" dirty="0"/>
              <a:t>Thermal diffusivity </a:t>
            </a:r>
            <a:r>
              <a:rPr lang="el-GR" dirty="0"/>
              <a:t>κ</a:t>
            </a:r>
            <a:r>
              <a:rPr lang="en-US" dirty="0"/>
              <a:t> = k / </a:t>
            </a:r>
            <a:r>
              <a:rPr lang="el-GR" dirty="0"/>
              <a:t>ρ</a:t>
            </a:r>
            <a:r>
              <a:rPr lang="en-US" baseline="-25000" dirty="0"/>
              <a:t>0</a:t>
            </a:r>
            <a:r>
              <a:rPr lang="en-US" dirty="0"/>
              <a:t> C</a:t>
            </a:r>
            <a:r>
              <a:rPr lang="en-US" baseline="-25000" dirty="0"/>
              <a:t>p</a:t>
            </a:r>
            <a:r>
              <a:rPr lang="en-US" dirty="0"/>
              <a:t> = 0.01</a:t>
            </a:r>
          </a:p>
          <a:p>
            <a:r>
              <a:rPr lang="en-US" dirty="0"/>
              <a:t>Temperature Change </a:t>
            </a:r>
            <a:r>
              <a:rPr lang="el-GR" dirty="0"/>
              <a:t>Δ</a:t>
            </a:r>
            <a:r>
              <a:rPr lang="en-US" dirty="0"/>
              <a:t>T = 1.0; time dependent </a:t>
            </a:r>
            <a:r>
              <a:rPr lang="el-GR" dirty="0"/>
              <a:t>Δ</a:t>
            </a:r>
            <a:r>
              <a:rPr lang="en-US" dirty="0"/>
              <a:t>T = 1 – exp(-t/0.2)</a:t>
            </a:r>
          </a:p>
          <a:p>
            <a:r>
              <a:rPr lang="en-US" dirty="0"/>
              <a:t>Time of Simulation: 5.0 target (0.22 achieved on case 1)</a:t>
            </a:r>
          </a:p>
        </p:txBody>
      </p:sp>
    </p:spTree>
    <p:extLst>
      <p:ext uri="{BB962C8B-B14F-4D97-AF65-F5344CB8AC3E}">
        <p14:creationId xmlns:p14="http://schemas.microsoft.com/office/powerpoint/2010/main" val="822508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EE8EA8-9ECB-4EDB-ABF6-82F054AF1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FC74A35-9CF4-4896-8BB4-4E93CFF92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Case 1 was initiated on 1024 cores but only ran on 512 cores due to a hardware fault.</a:t>
            </a:r>
          </a:p>
          <a:p>
            <a:r>
              <a:rPr lang="en-US" dirty="0"/>
              <a:t>It ran for about 1 day and got to time 0.22 before we restarted it.</a:t>
            </a:r>
          </a:p>
          <a:p>
            <a:r>
              <a:rPr lang="en-US" dirty="0"/>
              <a:t>Case 2 ran on all 1024 cores for about 5 days.  It bogged down, getting progressively slower, and eventually crashed (out of memory)</a:t>
            </a:r>
          </a:p>
          <a:p>
            <a:r>
              <a:rPr lang="en-US" dirty="0"/>
              <a:t>It only got to a simulation time of 0.77; it should have gotten much further.  After it crashed, out .</a:t>
            </a:r>
            <a:r>
              <a:rPr lang="en-US" dirty="0" err="1"/>
              <a:t>exo</a:t>
            </a:r>
            <a:r>
              <a:rPr lang="en-US" dirty="0"/>
              <a:t> output files became corrupted.</a:t>
            </a:r>
          </a:p>
          <a:p>
            <a:r>
              <a:rPr lang="en-US" dirty="0"/>
              <a:t>We suspect a memory leak</a:t>
            </a:r>
          </a:p>
          <a:p>
            <a:r>
              <a:rPr lang="en-US" dirty="0"/>
              <a:t>We present visualizations from the successful case 1 simulation</a:t>
            </a:r>
          </a:p>
        </p:txBody>
      </p:sp>
    </p:spTree>
    <p:extLst>
      <p:ext uri="{BB962C8B-B14F-4D97-AF65-F5344CB8AC3E}">
        <p14:creationId xmlns:p14="http://schemas.microsoft.com/office/powerpoint/2010/main" val="1210628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E3D7D6-2C40-4460-B485-873C602D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Output: Temperature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A4E8952-258D-4278-A4A1-7147DF736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" y="1389016"/>
            <a:ext cx="13558157" cy="542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843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663</Words>
  <Application>Microsoft Office PowerPoint</Application>
  <PresentationFormat>Custom</PresentationFormat>
  <Paragraphs>76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Rayleigh-Bénard Convection: Drekar Simulation on Odyssey</vt:lpstr>
      <vt:lpstr>Problem Statement &amp; Motivation</vt:lpstr>
      <vt:lpstr>Description of Code</vt:lpstr>
      <vt:lpstr>Software Behind The Simulation</vt:lpstr>
      <vt:lpstr>Refactoring</vt:lpstr>
      <vt:lpstr>Overview of Numerical Methods Used</vt:lpstr>
      <vt:lpstr>Parameters of the Simulation</vt:lpstr>
      <vt:lpstr>Results</vt:lpstr>
      <vt:lpstr>Sample Output: Temperature</vt:lpstr>
      <vt:lpstr>Sample Output: Temperature</vt:lpstr>
      <vt:lpstr>Sample Output: Pressure</vt:lpstr>
      <vt:lpstr>Sample Output: Velocity in x Direction</vt:lpstr>
      <vt:lpstr>Sample Output: Velocity in y Direction</vt:lpstr>
      <vt:lpstr>Sample Output: Velocity &amp; Streamlines</vt:lpstr>
      <vt:lpstr>Sample Output: Streamlines &amp; Temperature</vt:lpstr>
      <vt:lpstr>Sample Output: Schlieren Flow Visualization</vt:lpstr>
      <vt:lpstr>Sample Output: Schlieren Flow Visualization</vt:lpstr>
      <vt:lpstr>Schlieren and Color Palette?</vt:lpstr>
      <vt:lpstr>Schlieren and Color Palette!</vt:lpstr>
      <vt:lpstr>Movie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Rayleigh-Bénard Convection: Drekar Simulation on Odyssey</dc:title>
  <dc:creator>Michael S. Emanuel</dc:creator>
  <cp:lastModifiedBy>Boubou</cp:lastModifiedBy>
  <cp:revision>35</cp:revision>
  <cp:lastPrinted>2019-03-14T02:17:45Z</cp:lastPrinted>
  <dcterms:created xsi:type="dcterms:W3CDTF">2019-03-13T01:38:26Z</dcterms:created>
  <dcterms:modified xsi:type="dcterms:W3CDTF">2019-03-14T05:22:51Z</dcterms:modified>
</cp:coreProperties>
</file>